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8" r:id="rId4"/>
    <p:sldId id="263" r:id="rId5"/>
    <p:sldId id="264" r:id="rId6"/>
    <p:sldId id="269" r:id="rId7"/>
    <p:sldId id="261" r:id="rId8"/>
    <p:sldId id="267" r:id="rId9"/>
    <p:sldId id="270" r:id="rId10"/>
    <p:sldId id="271" r:id="rId11"/>
    <p:sldId id="273" r:id="rId12"/>
    <p:sldId id="274" r:id="rId13"/>
    <p:sldId id="275" r:id="rId14"/>
    <p:sldId id="276" r:id="rId15"/>
    <p:sldId id="272" r:id="rId16"/>
    <p:sldId id="277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56BA0-7B36-D707-516E-C5DF3469A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11399-887C-182C-09F6-7D348CAD1D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2FA2D-0CE7-358A-B551-25357B766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71B2-B641-4F47-B6D9-5B95C94FAF1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C4925-D14C-F4F0-182A-795B12508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A5FD2-B9A6-DF87-A88F-99C1FBE56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EF3-0044-46D7-92AF-5B00AE856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5973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C92F-EB79-D96C-5040-06DFC1DD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06F719-0A4F-65AB-D32B-807A86D4B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08974-2092-9BCB-CAC0-B0E9F243E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71B2-B641-4F47-B6D9-5B95C94FAF1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8080A-FE53-0DC3-5B92-7E7D51E4C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CC58D-5B3C-A17F-5AD9-018FB14ED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EF3-0044-46D7-92AF-5B00AE856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6032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B0D47-8D03-9A52-DFAC-23BD2A55FF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B0671-E0DD-0CAF-CFA7-EEA01300E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3A772-43D9-59A4-2CD4-53ACC43EF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71B2-B641-4F47-B6D9-5B95C94FAF1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57624-0B2A-9E38-9428-86719EB52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218F3-28E1-BEA7-6932-CF06D0100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EF3-0044-46D7-92AF-5B00AE856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7512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62791-6010-48C5-AD1A-9667C258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E7307-5B98-D3E0-E44E-0E38859C3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B29BE-EE47-E99D-1082-716FF0567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71B2-B641-4F47-B6D9-5B95C94FAF1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92773-6E0E-9089-7788-ACD26C01C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A4185-A2D1-C394-5394-C9127602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EF3-0044-46D7-92AF-5B00AE856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975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B6B1F-885C-BC28-732F-86C12D77A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9A1A9-5FF9-1D86-C4D2-A08DA869A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D881D-F0AC-282C-DF20-BB6CCB722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71B2-B641-4F47-B6D9-5B95C94FAF1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1E945-3E2F-7837-0409-E9576985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60AAC-BA68-FC29-FB5C-AD5B732C1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EF3-0044-46D7-92AF-5B00AE856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258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8F8CE-8E3F-6153-8852-CAAA162A1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40809-A6DA-D544-73FA-509A0A03C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5E499-0D1E-8DC2-1922-8F8B7B8FFF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6486E-3264-A488-4551-14159D7A4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71B2-B641-4F47-B6D9-5B95C94FAF1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BB9D7-CCA4-8B81-53D5-B6A0AF9B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B12E2-6FA9-D8BF-7180-65CA568FD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EF3-0044-46D7-92AF-5B00AE856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37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287AA-6AC0-3785-24A5-155658FF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BD14C-EF2C-E1CD-7926-FE70E5641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D7599-6213-5DF9-A5BA-947B61C9E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249074-93A7-4429-BC76-2EE9B8164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B91627-C3FD-6C8D-F160-83DABFE507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0B082E-E20E-C156-8DC2-74129F5AD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71B2-B641-4F47-B6D9-5B95C94FAF1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59C836-4A08-4ED1-8D14-61E0861C2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4A3C93-BBCB-0D26-E74A-89DA9BAB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EF3-0044-46D7-92AF-5B00AE856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064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CEA55-D693-E6F9-72AF-CF51F172C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E7D5E-F582-5435-AC30-253213EBD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71B2-B641-4F47-B6D9-5B95C94FAF1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3ACDB5-6C38-F1DB-EFF1-9DC7CD0F3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2F33BC-2056-C1D6-8C5D-1358C37A6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EF3-0044-46D7-92AF-5B00AE856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908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E98540-3974-DD16-6B9E-82E697EF6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71B2-B641-4F47-B6D9-5B95C94FAF1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655AB4-8983-275F-D22B-017790DA6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AEEBB-64F7-72DC-0A80-82C90BBC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EF3-0044-46D7-92AF-5B00AE856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340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18A69-BFA0-0B6A-C8DE-EBD52E59E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45174-3662-82FD-38A6-5E62E42D4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DDC07C-D5F8-FE03-8F2B-0AEFA6C92B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C2E70-5B5D-E21C-AE72-0B7B64C40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71B2-B641-4F47-B6D9-5B95C94FAF1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DDF96B-46E0-4242-0D3B-EF88A514E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1F739-2109-E6CE-C31A-AC702B8F9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EF3-0044-46D7-92AF-5B00AE856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7248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C7F1-C071-0E52-6F4B-25BB61E44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5091C4-B38A-77B4-B3C6-9245A5A40F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7C94F9-80DE-01BB-7248-35F68F06E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89151-8B83-9D03-A798-3F7D36628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071B2-B641-4F47-B6D9-5B95C94FAF1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B685F-FF8A-FEA5-EEC3-1382BA2A5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16EDD7-E9D5-B1AC-07A7-D2E5810B0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17BEF3-0044-46D7-92AF-5B00AE856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6886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9BD0D-BE88-42AE-6244-0DA20462A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44E6D-F35B-7AA4-D9B5-7A689D124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33242-A936-D204-A3AD-72E0B5EC6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071B2-B641-4F47-B6D9-5B95C94FAF1A}" type="datetimeFigureOut">
              <a:rPr lang="en-IN" smtClean="0"/>
              <a:t>10-03-2023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83043-3914-26A8-A2A7-D2DAF61889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0754A-6CE6-52D5-0786-D3897E78D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7BEF3-0044-46D7-92AF-5B00AE856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9762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557612" y="1474396"/>
            <a:ext cx="3339506" cy="214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Evolving AI Neural Network with </a:t>
            </a:r>
            <a:r>
              <a:rPr lang="en-US" sz="24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NeuroEvolution</a:t>
            </a:r>
            <a:r>
              <a:rPr lang="en-US" sz="24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Augmenting Topologies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3448" y="4133709"/>
            <a:ext cx="2016075" cy="255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6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Dev Mistry</a:t>
            </a: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7BD99EA7-B053-9059-2D2E-822A1F193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1" t="184" r="-4253" b="-184"/>
          <a:stretch/>
        </p:blipFill>
        <p:spPr>
          <a:xfrm>
            <a:off x="4523133" y="-40640"/>
            <a:ext cx="9036000" cy="6999541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513221" y="3904848"/>
            <a:ext cx="4328160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sz="1200" dirty="0"/>
          </a:p>
        </p:txBody>
      </p:sp>
      <p:sp>
        <p:nvSpPr>
          <p:cNvPr id="9" name="AutoShape 9"/>
          <p:cNvSpPr/>
          <p:nvPr/>
        </p:nvSpPr>
        <p:spPr>
          <a:xfrm rot="5400000">
            <a:off x="3547998" y="5580583"/>
            <a:ext cx="2523085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948A3C50-F941-395C-80BB-AD39928A1F93}"/>
              </a:ext>
            </a:extLst>
          </p:cNvPr>
          <p:cNvSpPr txBox="1"/>
          <p:nvPr/>
        </p:nvSpPr>
        <p:spPr>
          <a:xfrm>
            <a:off x="504343" y="4464401"/>
            <a:ext cx="2696659" cy="2553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6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School Of Emerging Sciences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3B0362A-1E41-BF52-AE8D-0826C1B4FFE4}"/>
              </a:ext>
            </a:extLst>
          </p:cNvPr>
          <p:cNvSpPr txBox="1"/>
          <p:nvPr/>
        </p:nvSpPr>
        <p:spPr>
          <a:xfrm>
            <a:off x="388936" y="4776660"/>
            <a:ext cx="2016075" cy="255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39"/>
              </a:lnSpc>
            </a:pPr>
            <a:r>
              <a:rPr lang="en-US" sz="16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Gujarat University</a:t>
            </a:r>
          </a:p>
        </p:txBody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D24B521E-B298-1073-A65E-03E40D183CC9}"/>
              </a:ext>
            </a:extLst>
          </p:cNvPr>
          <p:cNvSpPr txBox="1"/>
          <p:nvPr/>
        </p:nvSpPr>
        <p:spPr>
          <a:xfrm>
            <a:off x="593026" y="5088919"/>
            <a:ext cx="2016075" cy="537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</a:pPr>
            <a:r>
              <a:rPr lang="en-US" sz="16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Navrangpura</a:t>
            </a:r>
            <a:r>
              <a:rPr lang="en-US" sz="16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</a:p>
          <a:p>
            <a:pPr algn="just">
              <a:lnSpc>
                <a:spcPts val="2239"/>
              </a:lnSpc>
            </a:pPr>
            <a:r>
              <a:rPr lang="en-US" sz="16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Ahmedabad</a:t>
            </a:r>
          </a:p>
        </p:txBody>
      </p:sp>
      <p:pic>
        <p:nvPicPr>
          <p:cNvPr id="8" name="Picture 7" descr="A picture containing text, outdoor, sign&#10;&#10;Description automatically generated">
            <a:extLst>
              <a:ext uri="{FF2B5EF4-FFF2-40B4-BE49-F238E27FC236}">
                <a16:creationId xmlns:a16="http://schemas.microsoft.com/office/drawing/2014/main" id="{05080327-3E7C-5635-3E85-D739E7191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11" y="290264"/>
            <a:ext cx="1047750" cy="1047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512F5573-73EE-305C-D968-637B52BA5AD4}"/>
              </a:ext>
            </a:extLst>
          </p:cNvPr>
          <p:cNvGrpSpPr/>
          <p:nvPr/>
        </p:nvGrpSpPr>
        <p:grpSpPr>
          <a:xfrm>
            <a:off x="-6883" y="0"/>
            <a:ext cx="2655359" cy="6858000"/>
            <a:chOff x="0" y="0"/>
            <a:chExt cx="1049031" cy="2709333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FA2D9FAE-57DF-D1C0-BEA2-2D4FCED04958}"/>
                </a:ext>
              </a:extLst>
            </p:cNvPr>
            <p:cNvSpPr/>
            <p:nvPr/>
          </p:nvSpPr>
          <p:spPr>
            <a:xfrm>
              <a:off x="0" y="0"/>
              <a:ext cx="1049031" cy="2709333"/>
            </a:xfrm>
            <a:custGeom>
              <a:avLst/>
              <a:gdLst/>
              <a:ahLst/>
              <a:cxnLst/>
              <a:rect l="l" t="t" r="r" b="b"/>
              <a:pathLst>
                <a:path w="1049031" h="2709333">
                  <a:moveTo>
                    <a:pt x="0" y="0"/>
                  </a:moveTo>
                  <a:lnTo>
                    <a:pt x="1049031" y="0"/>
                  </a:lnTo>
                  <a:lnTo>
                    <a:pt x="10490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9AA5AA26-F71F-F47C-FC65-1157D80C62DE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5" name="AutoShape 13">
            <a:extLst>
              <a:ext uri="{FF2B5EF4-FFF2-40B4-BE49-F238E27FC236}">
                <a16:creationId xmlns:a16="http://schemas.microsoft.com/office/drawing/2014/main" id="{85F4C1AF-1FCB-9549-9F42-6C3ABD18EB78}"/>
              </a:ext>
            </a:extLst>
          </p:cNvPr>
          <p:cNvSpPr/>
          <p:nvPr/>
        </p:nvSpPr>
        <p:spPr>
          <a:xfrm rot="5400000">
            <a:off x="-2099083" y="2801129"/>
            <a:ext cx="5634008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4A60118-85D5-461F-5BFE-4406354B6E33}"/>
              </a:ext>
            </a:extLst>
          </p:cNvPr>
          <p:cNvSpPr txBox="1"/>
          <p:nvPr/>
        </p:nvSpPr>
        <p:spPr>
          <a:xfrm>
            <a:off x="2911864" y="363532"/>
            <a:ext cx="4387591" cy="637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44"/>
              </a:lnSpc>
              <a:spcBef>
                <a:spcPct val="0"/>
              </a:spcBef>
            </a:pPr>
            <a:r>
              <a:rPr lang="en-US" sz="396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pic>
        <p:nvPicPr>
          <p:cNvPr id="26" name="Picture 25" descr="A screenshot of a computer">
            <a:extLst>
              <a:ext uri="{FF2B5EF4-FFF2-40B4-BE49-F238E27FC236}">
                <a16:creationId xmlns:a16="http://schemas.microsoft.com/office/drawing/2014/main" id="{89EC7F5B-3673-492F-D921-5B1F6E44C6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6" t="9181" r="38722" b="7522"/>
          <a:stretch/>
        </p:blipFill>
        <p:spPr>
          <a:xfrm>
            <a:off x="4485397" y="1077527"/>
            <a:ext cx="5628115" cy="470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19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512F5573-73EE-305C-D968-637B52BA5AD4}"/>
              </a:ext>
            </a:extLst>
          </p:cNvPr>
          <p:cNvGrpSpPr/>
          <p:nvPr/>
        </p:nvGrpSpPr>
        <p:grpSpPr>
          <a:xfrm>
            <a:off x="-6883" y="0"/>
            <a:ext cx="2655359" cy="6858000"/>
            <a:chOff x="0" y="0"/>
            <a:chExt cx="1049031" cy="2709333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FA2D9FAE-57DF-D1C0-BEA2-2D4FCED04958}"/>
                </a:ext>
              </a:extLst>
            </p:cNvPr>
            <p:cNvSpPr/>
            <p:nvPr/>
          </p:nvSpPr>
          <p:spPr>
            <a:xfrm>
              <a:off x="0" y="0"/>
              <a:ext cx="1049031" cy="2709333"/>
            </a:xfrm>
            <a:custGeom>
              <a:avLst/>
              <a:gdLst/>
              <a:ahLst/>
              <a:cxnLst/>
              <a:rect l="l" t="t" r="r" b="b"/>
              <a:pathLst>
                <a:path w="1049031" h="2709333">
                  <a:moveTo>
                    <a:pt x="0" y="0"/>
                  </a:moveTo>
                  <a:lnTo>
                    <a:pt x="1049031" y="0"/>
                  </a:lnTo>
                  <a:lnTo>
                    <a:pt x="10490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9AA5AA26-F71F-F47C-FC65-1157D80C62DE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5" name="AutoShape 13">
            <a:extLst>
              <a:ext uri="{FF2B5EF4-FFF2-40B4-BE49-F238E27FC236}">
                <a16:creationId xmlns:a16="http://schemas.microsoft.com/office/drawing/2014/main" id="{85F4C1AF-1FCB-9549-9F42-6C3ABD18EB78}"/>
              </a:ext>
            </a:extLst>
          </p:cNvPr>
          <p:cNvSpPr/>
          <p:nvPr/>
        </p:nvSpPr>
        <p:spPr>
          <a:xfrm rot="5400000">
            <a:off x="-2099083" y="2801129"/>
            <a:ext cx="5634008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4A60118-85D5-461F-5BFE-4406354B6E33}"/>
              </a:ext>
            </a:extLst>
          </p:cNvPr>
          <p:cNvSpPr txBox="1"/>
          <p:nvPr/>
        </p:nvSpPr>
        <p:spPr>
          <a:xfrm>
            <a:off x="2911864" y="363532"/>
            <a:ext cx="4387591" cy="637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44"/>
              </a:lnSpc>
              <a:spcBef>
                <a:spcPct val="0"/>
              </a:spcBef>
            </a:pPr>
            <a:r>
              <a:rPr lang="en-US" sz="396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D513C0-0E06-7BE7-6816-9E255C57F3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" t="11780" r="34662" b="7144"/>
          <a:stretch/>
        </p:blipFill>
        <p:spPr>
          <a:xfrm>
            <a:off x="4178430" y="2826243"/>
            <a:ext cx="5303658" cy="3941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8E71EE-B36F-6FA5-BC11-224EDF8E6A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" t="64427" r="39391" b="8400"/>
          <a:stretch/>
        </p:blipFill>
        <p:spPr>
          <a:xfrm>
            <a:off x="3823790" y="1117602"/>
            <a:ext cx="6012938" cy="165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280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512F5573-73EE-305C-D968-637B52BA5AD4}"/>
              </a:ext>
            </a:extLst>
          </p:cNvPr>
          <p:cNvGrpSpPr/>
          <p:nvPr/>
        </p:nvGrpSpPr>
        <p:grpSpPr>
          <a:xfrm>
            <a:off x="-6883" y="0"/>
            <a:ext cx="2655359" cy="6858000"/>
            <a:chOff x="0" y="0"/>
            <a:chExt cx="1049031" cy="2709333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FA2D9FAE-57DF-D1C0-BEA2-2D4FCED04958}"/>
                </a:ext>
              </a:extLst>
            </p:cNvPr>
            <p:cNvSpPr/>
            <p:nvPr/>
          </p:nvSpPr>
          <p:spPr>
            <a:xfrm>
              <a:off x="0" y="0"/>
              <a:ext cx="1049031" cy="2709333"/>
            </a:xfrm>
            <a:custGeom>
              <a:avLst/>
              <a:gdLst/>
              <a:ahLst/>
              <a:cxnLst/>
              <a:rect l="l" t="t" r="r" b="b"/>
              <a:pathLst>
                <a:path w="1049031" h="2709333">
                  <a:moveTo>
                    <a:pt x="0" y="0"/>
                  </a:moveTo>
                  <a:lnTo>
                    <a:pt x="1049031" y="0"/>
                  </a:lnTo>
                  <a:lnTo>
                    <a:pt x="10490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9AA5AA26-F71F-F47C-FC65-1157D80C62DE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5" name="AutoShape 13">
            <a:extLst>
              <a:ext uri="{FF2B5EF4-FFF2-40B4-BE49-F238E27FC236}">
                <a16:creationId xmlns:a16="http://schemas.microsoft.com/office/drawing/2014/main" id="{85F4C1AF-1FCB-9549-9F42-6C3ABD18EB78}"/>
              </a:ext>
            </a:extLst>
          </p:cNvPr>
          <p:cNvSpPr/>
          <p:nvPr/>
        </p:nvSpPr>
        <p:spPr>
          <a:xfrm rot="5400000">
            <a:off x="-2099083" y="2801129"/>
            <a:ext cx="5634008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4A60118-85D5-461F-5BFE-4406354B6E33}"/>
              </a:ext>
            </a:extLst>
          </p:cNvPr>
          <p:cNvSpPr txBox="1"/>
          <p:nvPr/>
        </p:nvSpPr>
        <p:spPr>
          <a:xfrm>
            <a:off x="2911864" y="363532"/>
            <a:ext cx="4387591" cy="637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44"/>
              </a:lnSpc>
              <a:spcBef>
                <a:spcPct val="0"/>
              </a:spcBef>
            </a:pPr>
            <a:r>
              <a:rPr lang="en-US" sz="396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7CFA3E-3C51-402D-4853-4C969FDAB0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6" t="11565" r="33704" b="7218"/>
          <a:stretch/>
        </p:blipFill>
        <p:spPr>
          <a:xfrm>
            <a:off x="4358486" y="1324454"/>
            <a:ext cx="5881937" cy="436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04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512F5573-73EE-305C-D968-637B52BA5AD4}"/>
              </a:ext>
            </a:extLst>
          </p:cNvPr>
          <p:cNvGrpSpPr/>
          <p:nvPr/>
        </p:nvGrpSpPr>
        <p:grpSpPr>
          <a:xfrm>
            <a:off x="-6883" y="0"/>
            <a:ext cx="2655359" cy="6858000"/>
            <a:chOff x="0" y="0"/>
            <a:chExt cx="1049031" cy="2709333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FA2D9FAE-57DF-D1C0-BEA2-2D4FCED04958}"/>
                </a:ext>
              </a:extLst>
            </p:cNvPr>
            <p:cNvSpPr/>
            <p:nvPr/>
          </p:nvSpPr>
          <p:spPr>
            <a:xfrm>
              <a:off x="0" y="0"/>
              <a:ext cx="1049031" cy="2709333"/>
            </a:xfrm>
            <a:custGeom>
              <a:avLst/>
              <a:gdLst/>
              <a:ahLst/>
              <a:cxnLst/>
              <a:rect l="l" t="t" r="r" b="b"/>
              <a:pathLst>
                <a:path w="1049031" h="2709333">
                  <a:moveTo>
                    <a:pt x="0" y="0"/>
                  </a:moveTo>
                  <a:lnTo>
                    <a:pt x="1049031" y="0"/>
                  </a:lnTo>
                  <a:lnTo>
                    <a:pt x="10490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9AA5AA26-F71F-F47C-FC65-1157D80C62DE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5" name="AutoShape 13">
            <a:extLst>
              <a:ext uri="{FF2B5EF4-FFF2-40B4-BE49-F238E27FC236}">
                <a16:creationId xmlns:a16="http://schemas.microsoft.com/office/drawing/2014/main" id="{85F4C1AF-1FCB-9549-9F42-6C3ABD18EB78}"/>
              </a:ext>
            </a:extLst>
          </p:cNvPr>
          <p:cNvSpPr/>
          <p:nvPr/>
        </p:nvSpPr>
        <p:spPr>
          <a:xfrm rot="5400000">
            <a:off x="-2099083" y="2801129"/>
            <a:ext cx="5634008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4A60118-85D5-461F-5BFE-4406354B6E33}"/>
              </a:ext>
            </a:extLst>
          </p:cNvPr>
          <p:cNvSpPr txBox="1"/>
          <p:nvPr/>
        </p:nvSpPr>
        <p:spPr>
          <a:xfrm>
            <a:off x="2911864" y="363532"/>
            <a:ext cx="4387591" cy="637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44"/>
              </a:lnSpc>
              <a:spcBef>
                <a:spcPct val="0"/>
              </a:spcBef>
            </a:pPr>
            <a:r>
              <a:rPr lang="en-US" sz="396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F2EC9F-40BA-D6AF-DA81-EB24D1877A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" t="8837" r="56669" b="20492"/>
          <a:stretch/>
        </p:blipFill>
        <p:spPr>
          <a:xfrm>
            <a:off x="-3413290" y="1534474"/>
            <a:ext cx="2798617" cy="28632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80EBF2-DE46-7CE7-8249-0849633D94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11983" r="41844" b="7330"/>
          <a:stretch/>
        </p:blipFill>
        <p:spPr>
          <a:xfrm>
            <a:off x="4349405" y="1200758"/>
            <a:ext cx="5900099" cy="503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42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512F5573-73EE-305C-D968-637B52BA5AD4}"/>
              </a:ext>
            </a:extLst>
          </p:cNvPr>
          <p:cNvGrpSpPr/>
          <p:nvPr/>
        </p:nvGrpSpPr>
        <p:grpSpPr>
          <a:xfrm>
            <a:off x="-6883" y="0"/>
            <a:ext cx="2655359" cy="6858000"/>
            <a:chOff x="0" y="0"/>
            <a:chExt cx="1049031" cy="2709333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FA2D9FAE-57DF-D1C0-BEA2-2D4FCED04958}"/>
                </a:ext>
              </a:extLst>
            </p:cNvPr>
            <p:cNvSpPr/>
            <p:nvPr/>
          </p:nvSpPr>
          <p:spPr>
            <a:xfrm>
              <a:off x="0" y="0"/>
              <a:ext cx="1049031" cy="2709333"/>
            </a:xfrm>
            <a:custGeom>
              <a:avLst/>
              <a:gdLst/>
              <a:ahLst/>
              <a:cxnLst/>
              <a:rect l="l" t="t" r="r" b="b"/>
              <a:pathLst>
                <a:path w="1049031" h="2709333">
                  <a:moveTo>
                    <a:pt x="0" y="0"/>
                  </a:moveTo>
                  <a:lnTo>
                    <a:pt x="1049031" y="0"/>
                  </a:lnTo>
                  <a:lnTo>
                    <a:pt x="10490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9AA5AA26-F71F-F47C-FC65-1157D80C62DE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5" name="AutoShape 13">
            <a:extLst>
              <a:ext uri="{FF2B5EF4-FFF2-40B4-BE49-F238E27FC236}">
                <a16:creationId xmlns:a16="http://schemas.microsoft.com/office/drawing/2014/main" id="{85F4C1AF-1FCB-9549-9F42-6C3ABD18EB78}"/>
              </a:ext>
            </a:extLst>
          </p:cNvPr>
          <p:cNvSpPr/>
          <p:nvPr/>
        </p:nvSpPr>
        <p:spPr>
          <a:xfrm rot="5400000">
            <a:off x="-2099083" y="2801129"/>
            <a:ext cx="5634008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4A60118-85D5-461F-5BFE-4406354B6E33}"/>
              </a:ext>
            </a:extLst>
          </p:cNvPr>
          <p:cNvSpPr txBox="1"/>
          <p:nvPr/>
        </p:nvSpPr>
        <p:spPr>
          <a:xfrm>
            <a:off x="2911864" y="363532"/>
            <a:ext cx="4387591" cy="637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44"/>
              </a:lnSpc>
              <a:spcBef>
                <a:spcPct val="0"/>
              </a:spcBef>
            </a:pPr>
            <a:r>
              <a:rPr lang="en-US" sz="396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F2EC9F-40BA-D6AF-DA81-EB24D1877A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6" t="8837" r="56669" b="20492"/>
          <a:stretch/>
        </p:blipFill>
        <p:spPr>
          <a:xfrm>
            <a:off x="4886407" y="1304800"/>
            <a:ext cx="4826095" cy="493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54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512F5573-73EE-305C-D968-637B52BA5AD4}"/>
              </a:ext>
            </a:extLst>
          </p:cNvPr>
          <p:cNvGrpSpPr/>
          <p:nvPr/>
        </p:nvGrpSpPr>
        <p:grpSpPr>
          <a:xfrm>
            <a:off x="-6883" y="0"/>
            <a:ext cx="2655359" cy="6858000"/>
            <a:chOff x="0" y="0"/>
            <a:chExt cx="1049031" cy="2709333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FA2D9FAE-57DF-D1C0-BEA2-2D4FCED04958}"/>
                </a:ext>
              </a:extLst>
            </p:cNvPr>
            <p:cNvSpPr/>
            <p:nvPr/>
          </p:nvSpPr>
          <p:spPr>
            <a:xfrm>
              <a:off x="0" y="0"/>
              <a:ext cx="1049031" cy="2709333"/>
            </a:xfrm>
            <a:custGeom>
              <a:avLst/>
              <a:gdLst/>
              <a:ahLst/>
              <a:cxnLst/>
              <a:rect l="l" t="t" r="r" b="b"/>
              <a:pathLst>
                <a:path w="1049031" h="2709333">
                  <a:moveTo>
                    <a:pt x="0" y="0"/>
                  </a:moveTo>
                  <a:lnTo>
                    <a:pt x="1049031" y="0"/>
                  </a:lnTo>
                  <a:lnTo>
                    <a:pt x="10490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9AA5AA26-F71F-F47C-FC65-1157D80C62DE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5" name="AutoShape 13">
            <a:extLst>
              <a:ext uri="{FF2B5EF4-FFF2-40B4-BE49-F238E27FC236}">
                <a16:creationId xmlns:a16="http://schemas.microsoft.com/office/drawing/2014/main" id="{85F4C1AF-1FCB-9549-9F42-6C3ABD18EB78}"/>
              </a:ext>
            </a:extLst>
          </p:cNvPr>
          <p:cNvSpPr/>
          <p:nvPr/>
        </p:nvSpPr>
        <p:spPr>
          <a:xfrm rot="5400000">
            <a:off x="-2099083" y="2801129"/>
            <a:ext cx="5634008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4A60118-85D5-461F-5BFE-4406354B6E33}"/>
              </a:ext>
            </a:extLst>
          </p:cNvPr>
          <p:cNvSpPr txBox="1"/>
          <p:nvPr/>
        </p:nvSpPr>
        <p:spPr>
          <a:xfrm>
            <a:off x="2911864" y="363532"/>
            <a:ext cx="4387591" cy="637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44"/>
              </a:lnSpc>
              <a:spcBef>
                <a:spcPct val="0"/>
              </a:spcBef>
            </a:pPr>
            <a:r>
              <a:rPr lang="en-US" sz="396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4009E08-4EEA-E169-2F48-6E6404FC25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39134" r="57451" b="8415"/>
          <a:stretch/>
        </p:blipFill>
        <p:spPr>
          <a:xfrm>
            <a:off x="4647531" y="1361219"/>
            <a:ext cx="5303847" cy="413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75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512F5573-73EE-305C-D968-637B52BA5AD4}"/>
              </a:ext>
            </a:extLst>
          </p:cNvPr>
          <p:cNvGrpSpPr/>
          <p:nvPr/>
        </p:nvGrpSpPr>
        <p:grpSpPr>
          <a:xfrm>
            <a:off x="-6883" y="0"/>
            <a:ext cx="2655359" cy="6858000"/>
            <a:chOff x="0" y="0"/>
            <a:chExt cx="1049031" cy="2709333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FA2D9FAE-57DF-D1C0-BEA2-2D4FCED04958}"/>
                </a:ext>
              </a:extLst>
            </p:cNvPr>
            <p:cNvSpPr/>
            <p:nvPr/>
          </p:nvSpPr>
          <p:spPr>
            <a:xfrm>
              <a:off x="0" y="0"/>
              <a:ext cx="1049031" cy="2709333"/>
            </a:xfrm>
            <a:custGeom>
              <a:avLst/>
              <a:gdLst/>
              <a:ahLst/>
              <a:cxnLst/>
              <a:rect l="l" t="t" r="r" b="b"/>
              <a:pathLst>
                <a:path w="1049031" h="2709333">
                  <a:moveTo>
                    <a:pt x="0" y="0"/>
                  </a:moveTo>
                  <a:lnTo>
                    <a:pt x="1049031" y="0"/>
                  </a:lnTo>
                  <a:lnTo>
                    <a:pt x="10490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9AA5AA26-F71F-F47C-FC65-1157D80C62DE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5" name="AutoShape 13">
            <a:extLst>
              <a:ext uri="{FF2B5EF4-FFF2-40B4-BE49-F238E27FC236}">
                <a16:creationId xmlns:a16="http://schemas.microsoft.com/office/drawing/2014/main" id="{85F4C1AF-1FCB-9549-9F42-6C3ABD18EB78}"/>
              </a:ext>
            </a:extLst>
          </p:cNvPr>
          <p:cNvSpPr/>
          <p:nvPr/>
        </p:nvSpPr>
        <p:spPr>
          <a:xfrm rot="5400000">
            <a:off x="-2099083" y="2801129"/>
            <a:ext cx="5634008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4A60118-85D5-461F-5BFE-4406354B6E33}"/>
              </a:ext>
            </a:extLst>
          </p:cNvPr>
          <p:cNvSpPr txBox="1"/>
          <p:nvPr/>
        </p:nvSpPr>
        <p:spPr>
          <a:xfrm>
            <a:off x="2911864" y="363532"/>
            <a:ext cx="4387591" cy="637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44"/>
              </a:lnSpc>
              <a:spcBef>
                <a:spcPct val="0"/>
              </a:spcBef>
            </a:pPr>
            <a:r>
              <a:rPr lang="en-US" sz="396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0BF24-6D67-A884-540F-97A81E47A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57" y="1000694"/>
            <a:ext cx="6055570" cy="22708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DECDDE-379D-E4E1-4062-0CCAD1E7CF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57" y="3333676"/>
            <a:ext cx="5529144" cy="218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75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1E19F9D8-649F-A4D1-03DB-9343DBFD9E72}"/>
              </a:ext>
            </a:extLst>
          </p:cNvPr>
          <p:cNvGrpSpPr/>
          <p:nvPr/>
        </p:nvGrpSpPr>
        <p:grpSpPr>
          <a:xfrm rot="16200000">
            <a:off x="4979903" y="-907744"/>
            <a:ext cx="2655359" cy="13307630"/>
            <a:chOff x="0" y="0"/>
            <a:chExt cx="1049031" cy="2709333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2F53B382-7EF4-825A-CA53-627825B5DFED}"/>
                </a:ext>
              </a:extLst>
            </p:cNvPr>
            <p:cNvSpPr/>
            <p:nvPr/>
          </p:nvSpPr>
          <p:spPr>
            <a:xfrm>
              <a:off x="0" y="0"/>
              <a:ext cx="1049031" cy="2709333"/>
            </a:xfrm>
            <a:custGeom>
              <a:avLst/>
              <a:gdLst/>
              <a:ahLst/>
              <a:cxnLst/>
              <a:rect l="l" t="t" r="r" b="b"/>
              <a:pathLst>
                <a:path w="1049031" h="2709333">
                  <a:moveTo>
                    <a:pt x="0" y="0"/>
                  </a:moveTo>
                  <a:lnTo>
                    <a:pt x="1049031" y="0"/>
                  </a:lnTo>
                  <a:lnTo>
                    <a:pt x="10490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03834530-3825-3AB7-C8A8-06216CAEE916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8" name="AutoShape 13">
            <a:extLst>
              <a:ext uri="{FF2B5EF4-FFF2-40B4-BE49-F238E27FC236}">
                <a16:creationId xmlns:a16="http://schemas.microsoft.com/office/drawing/2014/main" id="{845E744E-5D45-1B68-8AF9-465370E6D6FD}"/>
              </a:ext>
            </a:extLst>
          </p:cNvPr>
          <p:cNvSpPr/>
          <p:nvPr/>
        </p:nvSpPr>
        <p:spPr>
          <a:xfrm rot="5400000">
            <a:off x="-2242066" y="2658146"/>
            <a:ext cx="5919974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4610100" y="3106733"/>
            <a:ext cx="2971800" cy="644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  <a:spcBef>
                <a:spcPct val="0"/>
              </a:spcBef>
            </a:pPr>
            <a:r>
              <a:rPr lang="en-US" sz="396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End</a:t>
            </a:r>
          </a:p>
        </p:txBody>
      </p:sp>
      <p:sp>
        <p:nvSpPr>
          <p:cNvPr id="5" name="AutoShape 13">
            <a:extLst>
              <a:ext uri="{FF2B5EF4-FFF2-40B4-BE49-F238E27FC236}">
                <a16:creationId xmlns:a16="http://schemas.microsoft.com/office/drawing/2014/main" id="{07621A16-8C4B-BC09-9981-308E1B1E7662}"/>
              </a:ext>
            </a:extLst>
          </p:cNvPr>
          <p:cNvSpPr/>
          <p:nvPr/>
        </p:nvSpPr>
        <p:spPr>
          <a:xfrm rot="5400000">
            <a:off x="-1769130" y="1321918"/>
            <a:ext cx="5634008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13">
            <a:extLst>
              <a:ext uri="{FF2B5EF4-FFF2-40B4-BE49-F238E27FC236}">
                <a16:creationId xmlns:a16="http://schemas.microsoft.com/office/drawing/2014/main" id="{E7FF1417-9B28-D3A9-A4E3-0CC546585A34}"/>
              </a:ext>
            </a:extLst>
          </p:cNvPr>
          <p:cNvSpPr/>
          <p:nvPr/>
        </p:nvSpPr>
        <p:spPr>
          <a:xfrm rot="5400000">
            <a:off x="-1430298" y="391242"/>
            <a:ext cx="5634008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85636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1E19F9D8-649F-A4D1-03DB-9343DBFD9E72}"/>
              </a:ext>
            </a:extLst>
          </p:cNvPr>
          <p:cNvGrpSpPr/>
          <p:nvPr/>
        </p:nvGrpSpPr>
        <p:grpSpPr>
          <a:xfrm>
            <a:off x="9572149" y="0"/>
            <a:ext cx="2655359" cy="6858000"/>
            <a:chOff x="0" y="0"/>
            <a:chExt cx="1049031" cy="2709333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2F53B382-7EF4-825A-CA53-627825B5DFED}"/>
                </a:ext>
              </a:extLst>
            </p:cNvPr>
            <p:cNvSpPr/>
            <p:nvPr/>
          </p:nvSpPr>
          <p:spPr>
            <a:xfrm>
              <a:off x="0" y="0"/>
              <a:ext cx="1049031" cy="2709333"/>
            </a:xfrm>
            <a:custGeom>
              <a:avLst/>
              <a:gdLst/>
              <a:ahLst/>
              <a:cxnLst/>
              <a:rect l="l" t="t" r="r" b="b"/>
              <a:pathLst>
                <a:path w="1049031" h="2709333">
                  <a:moveTo>
                    <a:pt x="0" y="0"/>
                  </a:moveTo>
                  <a:lnTo>
                    <a:pt x="1049031" y="0"/>
                  </a:lnTo>
                  <a:lnTo>
                    <a:pt x="10490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03834530-3825-3AB7-C8A8-06216CAEE916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8" name="AutoShape 13">
            <a:extLst>
              <a:ext uri="{FF2B5EF4-FFF2-40B4-BE49-F238E27FC236}">
                <a16:creationId xmlns:a16="http://schemas.microsoft.com/office/drawing/2014/main" id="{845E744E-5D45-1B68-8AF9-465370E6D6FD}"/>
              </a:ext>
            </a:extLst>
          </p:cNvPr>
          <p:cNvSpPr/>
          <p:nvPr/>
        </p:nvSpPr>
        <p:spPr>
          <a:xfrm rot="5400000">
            <a:off x="8616292" y="2801129"/>
            <a:ext cx="5634008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277424" y="363532"/>
            <a:ext cx="2971800" cy="644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44"/>
              </a:lnSpc>
              <a:spcBef>
                <a:spcPct val="0"/>
              </a:spcBef>
            </a:pPr>
            <a:r>
              <a:rPr lang="en-US" sz="396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7424" y="1198539"/>
            <a:ext cx="9017494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Lato"/>
              </a:rPr>
              <a:t>How to benefit from evolution is a crucial subject in evolving neural networks. A technique called </a:t>
            </a:r>
            <a:r>
              <a:rPr lang="en-US" sz="2000" dirty="0" err="1">
                <a:solidFill>
                  <a:srgbClr val="000000"/>
                </a:solidFill>
                <a:latin typeface="Lato"/>
              </a:rPr>
              <a:t>NeuroEvolution</a:t>
            </a:r>
            <a:r>
              <a:rPr lang="en-US" sz="2000" dirty="0">
                <a:solidFill>
                  <a:srgbClr val="000000"/>
                </a:solidFill>
                <a:latin typeface="Lato"/>
              </a:rPr>
              <a:t> of Augmenting Topologies (NEAT), which performs better than the top fixed-topology approaches.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  <a:endParaRPr lang="en-US" sz="2000" dirty="0">
              <a:solidFill>
                <a:srgbClr val="000000"/>
              </a:solidFill>
              <a:latin typeface="Lato"/>
            </a:endParaR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Lato"/>
              </a:rPr>
              <a:t>Efficiency is increased by 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Lato"/>
              </a:rPr>
              <a:t>(1) applying a systematic approach of topology crossover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Lato"/>
              </a:rPr>
              <a:t>(2) safeguarding structural innovation via speciation 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Lato"/>
              </a:rPr>
              <a:t>(3) expanding gradually from minimal structure. 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Lato"/>
              </a:rPr>
              <a:t>Through a series of iteration, we verify this assertion.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1E19F9D8-649F-A4D1-03DB-9343DBFD9E72}"/>
              </a:ext>
            </a:extLst>
          </p:cNvPr>
          <p:cNvGrpSpPr/>
          <p:nvPr/>
        </p:nvGrpSpPr>
        <p:grpSpPr>
          <a:xfrm>
            <a:off x="-6883" y="0"/>
            <a:ext cx="2655359" cy="6858000"/>
            <a:chOff x="0" y="0"/>
            <a:chExt cx="1049031" cy="2709333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2F53B382-7EF4-825A-CA53-627825B5DFED}"/>
                </a:ext>
              </a:extLst>
            </p:cNvPr>
            <p:cNvSpPr/>
            <p:nvPr/>
          </p:nvSpPr>
          <p:spPr>
            <a:xfrm>
              <a:off x="0" y="0"/>
              <a:ext cx="1049031" cy="2709333"/>
            </a:xfrm>
            <a:custGeom>
              <a:avLst/>
              <a:gdLst/>
              <a:ahLst/>
              <a:cxnLst/>
              <a:rect l="l" t="t" r="r" b="b"/>
              <a:pathLst>
                <a:path w="1049031" h="2709333">
                  <a:moveTo>
                    <a:pt x="0" y="0"/>
                  </a:moveTo>
                  <a:lnTo>
                    <a:pt x="1049031" y="0"/>
                  </a:lnTo>
                  <a:lnTo>
                    <a:pt x="10490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03834530-3825-3AB7-C8A8-06216CAEE916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8" name="AutoShape 13">
            <a:extLst>
              <a:ext uri="{FF2B5EF4-FFF2-40B4-BE49-F238E27FC236}">
                <a16:creationId xmlns:a16="http://schemas.microsoft.com/office/drawing/2014/main" id="{845E744E-5D45-1B68-8AF9-465370E6D6FD}"/>
              </a:ext>
            </a:extLst>
          </p:cNvPr>
          <p:cNvSpPr/>
          <p:nvPr/>
        </p:nvSpPr>
        <p:spPr>
          <a:xfrm rot="5400000">
            <a:off x="-2099083" y="2801129"/>
            <a:ext cx="5634008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20FF5FF6-6119-1EF5-037F-1E5EEC5E35E4}"/>
              </a:ext>
            </a:extLst>
          </p:cNvPr>
          <p:cNvSpPr txBox="1"/>
          <p:nvPr/>
        </p:nvSpPr>
        <p:spPr>
          <a:xfrm>
            <a:off x="2911864" y="363532"/>
            <a:ext cx="4387591" cy="637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44"/>
              </a:lnSpc>
              <a:spcBef>
                <a:spcPct val="0"/>
              </a:spcBef>
            </a:pPr>
            <a:r>
              <a:rPr lang="en-US" sz="396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</a:t>
            </a:r>
            <a:r>
              <a:rPr lang="en-US" sz="3960" dirty="0">
                <a:solidFill>
                  <a:srgbClr val="000000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 </a:t>
            </a:r>
            <a:r>
              <a:rPr lang="en-US" sz="396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Definition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E5337ABA-925D-6D01-02C3-16F19A480AB8}"/>
              </a:ext>
            </a:extLst>
          </p:cNvPr>
          <p:cNvSpPr txBox="1"/>
          <p:nvPr/>
        </p:nvSpPr>
        <p:spPr>
          <a:xfrm>
            <a:off x="2956256" y="1198538"/>
            <a:ext cx="8851045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Lato"/>
              </a:rPr>
              <a:t>AI in gaming refers to responsive and adaptive video game experiences. These AI-powered interactive experiences are typically created by NPCs, or non-player characters, that behave intelligently or imaginatively as though they were being directed by a human user.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  <a:endParaRPr lang="en-US" sz="2000" dirty="0">
              <a:solidFill>
                <a:srgbClr val="000000"/>
              </a:solidFill>
              <a:latin typeface="Lato"/>
            </a:endParaR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Lato"/>
              </a:rPr>
              <a:t>This concept can also be implemented in real world to enable AI based applications such as Self-Driving Cars, Healthcare, Trading &amp; Finance related activities and Robotic Manipulation</a:t>
            </a:r>
          </a:p>
        </p:txBody>
      </p:sp>
    </p:spTree>
    <p:extLst>
      <p:ext uri="{BB962C8B-B14F-4D97-AF65-F5344CB8AC3E}">
        <p14:creationId xmlns:p14="http://schemas.microsoft.com/office/powerpoint/2010/main" val="3292298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55632" y="578097"/>
            <a:ext cx="3912468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960" dirty="0">
                <a:solidFill>
                  <a:srgbClr val="000000"/>
                </a:solidFill>
                <a:latin typeface="Zilla Slab Light"/>
              </a:rPr>
              <a:t>Objective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-12815"/>
            <a:ext cx="6386080" cy="6870815"/>
            <a:chOff x="0" y="0"/>
            <a:chExt cx="2693555" cy="289800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693555" cy="2898009"/>
            </a:xfrm>
            <a:custGeom>
              <a:avLst/>
              <a:gdLst/>
              <a:ahLst/>
              <a:cxnLst/>
              <a:rect l="l" t="t" r="r" b="b"/>
              <a:pathLst>
                <a:path w="2693555" h="2898009">
                  <a:moveTo>
                    <a:pt x="0" y="0"/>
                  </a:moveTo>
                  <a:lnTo>
                    <a:pt x="2693555" y="0"/>
                  </a:lnTo>
                  <a:lnTo>
                    <a:pt x="2693555" y="2898009"/>
                  </a:lnTo>
                  <a:lnTo>
                    <a:pt x="0" y="2898009"/>
                  </a:lnTo>
                  <a:close/>
                </a:path>
              </a:pathLst>
            </a:custGeom>
            <a:solidFill>
              <a:srgbClr val="DCC2F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86080" y="5201184"/>
            <a:ext cx="5805920" cy="1656817"/>
            <a:chOff x="0" y="0"/>
            <a:chExt cx="2448851" cy="6988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48851" cy="698821"/>
            </a:xfrm>
            <a:custGeom>
              <a:avLst/>
              <a:gdLst/>
              <a:ahLst/>
              <a:cxnLst/>
              <a:rect l="l" t="t" r="r" b="b"/>
              <a:pathLst>
                <a:path w="2448851" h="698821">
                  <a:moveTo>
                    <a:pt x="0" y="0"/>
                  </a:moveTo>
                  <a:lnTo>
                    <a:pt x="2448851" y="0"/>
                  </a:lnTo>
                  <a:lnTo>
                    <a:pt x="2448851" y="698821"/>
                  </a:lnTo>
                  <a:lnTo>
                    <a:pt x="0" y="698821"/>
                  </a:lnTo>
                  <a:close/>
                </a:path>
              </a:pathLst>
            </a:custGeom>
            <a:solidFill>
              <a:srgbClr val="EDF0F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11" name="AutoShape 11"/>
          <p:cNvSpPr/>
          <p:nvPr/>
        </p:nvSpPr>
        <p:spPr>
          <a:xfrm rot="5400000">
            <a:off x="9745425" y="2088743"/>
            <a:ext cx="4177487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590F96-99C7-E61B-0C40-AFC0EA2BB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1" y="4584990"/>
            <a:ext cx="3859168" cy="21707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7DB6E3-9F34-DF61-2CED-3177CF330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968" y="2342573"/>
            <a:ext cx="3476565" cy="21728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88DFF2-5FB8-2731-CB1A-8619025A2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89" y="183241"/>
            <a:ext cx="3482947" cy="2089768"/>
          </a:xfrm>
          <a:prstGeom prst="rect">
            <a:avLst/>
          </a:prstGeom>
        </p:spPr>
      </p:pic>
      <p:sp>
        <p:nvSpPr>
          <p:cNvPr id="19" name="TextBox 11">
            <a:extLst>
              <a:ext uri="{FF2B5EF4-FFF2-40B4-BE49-F238E27FC236}">
                <a16:creationId xmlns:a16="http://schemas.microsoft.com/office/drawing/2014/main" id="{E1BFED05-55B9-76C2-9B18-5243AB3A1CFA}"/>
              </a:ext>
            </a:extLst>
          </p:cNvPr>
          <p:cNvSpPr txBox="1"/>
          <p:nvPr/>
        </p:nvSpPr>
        <p:spPr>
          <a:xfrm>
            <a:off x="6568601" y="1317366"/>
            <a:ext cx="4908377" cy="3358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Lato"/>
              </a:rPr>
              <a:t>To implement the NEAT and TWEANN (</a:t>
            </a:r>
            <a:r>
              <a:rPr lang="en-IN" sz="160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Topology and Weight Evolving Artificial Neural Network</a:t>
            </a:r>
            <a:r>
              <a:rPr lang="en-US" sz="1600" dirty="0">
                <a:solidFill>
                  <a:srgbClr val="000000"/>
                </a:solidFill>
                <a:latin typeface="Lato"/>
              </a:rPr>
              <a:t>) frameworks in a generally user operated video game scenario and train the AI model in such a way that it evolves overtime and implements new nodes/genomes on its own. </a:t>
            </a:r>
          </a:p>
          <a:p>
            <a:pPr algn="just">
              <a:lnSpc>
                <a:spcPts val="2239"/>
              </a:lnSpc>
              <a:spcBef>
                <a:spcPct val="0"/>
              </a:spcBef>
            </a:pPr>
            <a:endParaRPr lang="en-US" sz="1600" dirty="0">
              <a:solidFill>
                <a:srgbClr val="000000"/>
              </a:solidFill>
              <a:latin typeface="Lato"/>
            </a:endParaRPr>
          </a:p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Lato"/>
              </a:rPr>
              <a:t>As the algorithm progresses, genomes (and the neural networks they produce) may get more and more complicated as a result of the reproduction and mutation procedures, which may add nodes and/or connections to genomes.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902321"/>
            <a:ext cx="10820400" cy="104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Zilla Slab Light"/>
              </a:rPr>
              <a:t>Dataset and Libraries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Zilla Slab Light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261802" y="2569897"/>
            <a:ext cx="3159413" cy="26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Lato"/>
              </a:rPr>
              <a:t>NEAT Library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65605" y="2516935"/>
            <a:ext cx="3159413" cy="263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2400" dirty="0" err="1">
                <a:solidFill>
                  <a:srgbClr val="000000"/>
                </a:solidFill>
                <a:latin typeface="Lato"/>
              </a:rPr>
              <a:t>PyGame</a:t>
            </a:r>
            <a:r>
              <a:rPr lang="en-US" sz="2400" dirty="0">
                <a:solidFill>
                  <a:srgbClr val="000000"/>
                </a:solidFill>
                <a:latin typeface="Lato"/>
              </a:rPr>
              <a:t> Library</a:t>
            </a:r>
          </a:p>
        </p:txBody>
      </p:sp>
      <p:grpSp>
        <p:nvGrpSpPr>
          <p:cNvPr id="13" name="Group 13"/>
          <p:cNvGrpSpPr/>
          <p:nvPr/>
        </p:nvGrpSpPr>
        <p:grpSpPr>
          <a:xfrm rot="-5400000">
            <a:off x="-760272" y="772304"/>
            <a:ext cx="2016757" cy="496213"/>
            <a:chOff x="0" y="0"/>
            <a:chExt cx="796743" cy="23302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16" name="AutoShape 16"/>
          <p:cNvSpPr/>
          <p:nvPr/>
        </p:nvSpPr>
        <p:spPr>
          <a:xfrm>
            <a:off x="0" y="529762"/>
            <a:ext cx="3445577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AutoShape 19"/>
          <p:cNvSpPr/>
          <p:nvPr/>
        </p:nvSpPr>
        <p:spPr>
          <a:xfrm rot="5400000">
            <a:off x="5644619" y="3174651"/>
            <a:ext cx="6918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5400000">
            <a:off x="5644619" y="4280167"/>
            <a:ext cx="6918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5400000">
            <a:off x="5644619" y="5309050"/>
            <a:ext cx="6918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5742444" y="2394078"/>
            <a:ext cx="496213" cy="49621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0" y="2394078"/>
            <a:ext cx="496213" cy="49621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695788" y="2394078"/>
            <a:ext cx="496213" cy="496213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742444" y="3441198"/>
            <a:ext cx="496213" cy="49621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0" y="3441198"/>
            <a:ext cx="496213" cy="496213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695788" y="3441198"/>
            <a:ext cx="496213" cy="496213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742444" y="4488318"/>
            <a:ext cx="496213" cy="496213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0" y="4488318"/>
            <a:ext cx="496213" cy="496213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695788" y="4488318"/>
            <a:ext cx="496213" cy="496213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5742444" y="5535438"/>
            <a:ext cx="496213" cy="496213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0" y="5535438"/>
            <a:ext cx="496213" cy="496213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1695788" y="5535438"/>
            <a:ext cx="496213" cy="496213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59" name="TextBox 11">
            <a:extLst>
              <a:ext uri="{FF2B5EF4-FFF2-40B4-BE49-F238E27FC236}">
                <a16:creationId xmlns:a16="http://schemas.microsoft.com/office/drawing/2014/main" id="{6A1801AB-CB80-D77E-1195-F23B3AC92517}"/>
              </a:ext>
            </a:extLst>
          </p:cNvPr>
          <p:cNvSpPr txBox="1"/>
          <p:nvPr/>
        </p:nvSpPr>
        <p:spPr>
          <a:xfrm>
            <a:off x="1661670" y="2890291"/>
            <a:ext cx="3761913" cy="81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239"/>
              </a:lnSpc>
              <a:spcBef>
                <a:spcPct val="0"/>
              </a:spcBef>
            </a:pPr>
            <a:r>
              <a:rPr lang="en-US" sz="1600" b="0" i="0" dirty="0">
                <a:solidFill>
                  <a:srgbClr val="0A0A23"/>
                </a:solidFill>
                <a:effectLst/>
                <a:latin typeface="Lato" panose="020F0502020204030203" pitchFamily="34" charset="0"/>
              </a:rPr>
              <a:t>NEAT is an algorithm which takes a batch of AIs (genomes) attempting to accomplish a given task.</a:t>
            </a:r>
            <a:endParaRPr lang="en-US" sz="1600" dirty="0">
              <a:solidFill>
                <a:srgbClr val="000000"/>
              </a:solidFill>
              <a:latin typeface="Lato"/>
            </a:endParaRPr>
          </a:p>
        </p:txBody>
      </p:sp>
      <p:sp>
        <p:nvSpPr>
          <p:cNvPr id="61" name="TextBox 11">
            <a:extLst>
              <a:ext uri="{FF2B5EF4-FFF2-40B4-BE49-F238E27FC236}">
                <a16:creationId xmlns:a16="http://schemas.microsoft.com/office/drawing/2014/main" id="{5E9DBB31-7670-C2A4-1044-31654013898F}"/>
              </a:ext>
            </a:extLst>
          </p:cNvPr>
          <p:cNvSpPr txBox="1"/>
          <p:nvPr/>
        </p:nvSpPr>
        <p:spPr>
          <a:xfrm>
            <a:off x="6529594" y="2881185"/>
            <a:ext cx="4603771" cy="1383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i="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Pygame</a:t>
            </a:r>
            <a:r>
              <a:rPr lang="en-US" sz="160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is a set of </a:t>
            </a:r>
            <a:r>
              <a:rPr lang="en-US" sz="160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Python</a:t>
            </a:r>
            <a:r>
              <a:rPr lang="en-US" sz="160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modules designed for writing video games. </a:t>
            </a:r>
            <a:r>
              <a:rPr lang="en-US" sz="1600" i="0" dirty="0" err="1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Pygame</a:t>
            </a:r>
            <a:r>
              <a:rPr lang="en-US" sz="160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adds functionality on top of the excellent </a:t>
            </a:r>
            <a:r>
              <a:rPr lang="en-US" sz="1600" i="0" u="none" strike="noStrike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SDL</a:t>
            </a:r>
            <a:r>
              <a:rPr lang="en-US" sz="160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library. This allows you to create fully featured games and multimedia programs in the python language</a:t>
            </a:r>
            <a:r>
              <a:rPr lang="en-US" sz="1600" b="0" i="0" dirty="0"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en-US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AutoShape 16">
            <a:extLst>
              <a:ext uri="{FF2B5EF4-FFF2-40B4-BE49-F238E27FC236}">
                <a16:creationId xmlns:a16="http://schemas.microsoft.com/office/drawing/2014/main" id="{A91F539E-3A23-E099-98F8-E2FDBF3F175B}"/>
              </a:ext>
            </a:extLst>
          </p:cNvPr>
          <p:cNvSpPr/>
          <p:nvPr/>
        </p:nvSpPr>
        <p:spPr>
          <a:xfrm>
            <a:off x="-486793" y="717674"/>
            <a:ext cx="3445577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16">
            <a:extLst>
              <a:ext uri="{FF2B5EF4-FFF2-40B4-BE49-F238E27FC236}">
                <a16:creationId xmlns:a16="http://schemas.microsoft.com/office/drawing/2014/main" id="{EFC47E20-824A-1C7D-3402-51894CA09C63}"/>
              </a:ext>
            </a:extLst>
          </p:cNvPr>
          <p:cNvSpPr/>
          <p:nvPr/>
        </p:nvSpPr>
        <p:spPr>
          <a:xfrm>
            <a:off x="-796032" y="914462"/>
            <a:ext cx="3445577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5800" y="902321"/>
            <a:ext cx="10820400" cy="1044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Zilla Slab Light"/>
              </a:rPr>
              <a:t>Methodology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Zilla Slab Light"/>
            </a:endParaRPr>
          </a:p>
        </p:txBody>
      </p:sp>
      <p:grpSp>
        <p:nvGrpSpPr>
          <p:cNvPr id="13" name="Group 13"/>
          <p:cNvGrpSpPr/>
          <p:nvPr/>
        </p:nvGrpSpPr>
        <p:grpSpPr>
          <a:xfrm rot="-5400000">
            <a:off x="-760272" y="772304"/>
            <a:ext cx="2016757" cy="496213"/>
            <a:chOff x="0" y="0"/>
            <a:chExt cx="796743" cy="233028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96743" cy="2330283"/>
            </a:xfrm>
            <a:custGeom>
              <a:avLst/>
              <a:gdLst/>
              <a:ahLst/>
              <a:cxnLst/>
              <a:rect l="l" t="t" r="r" b="b"/>
              <a:pathLst>
                <a:path w="796743" h="2330283">
                  <a:moveTo>
                    <a:pt x="0" y="0"/>
                  </a:moveTo>
                  <a:lnTo>
                    <a:pt x="796743" y="0"/>
                  </a:lnTo>
                  <a:lnTo>
                    <a:pt x="796743" y="2330283"/>
                  </a:lnTo>
                  <a:lnTo>
                    <a:pt x="0" y="233028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19" name="AutoShape 19"/>
          <p:cNvSpPr/>
          <p:nvPr/>
        </p:nvSpPr>
        <p:spPr>
          <a:xfrm rot="5400000">
            <a:off x="5644619" y="3174651"/>
            <a:ext cx="6918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5400000">
            <a:off x="5644619" y="4280167"/>
            <a:ext cx="6918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5400000">
            <a:off x="5644619" y="5309050"/>
            <a:ext cx="691862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5742444" y="2394078"/>
            <a:ext cx="496213" cy="49621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0" y="2394078"/>
            <a:ext cx="496213" cy="49621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695788" y="2394078"/>
            <a:ext cx="496213" cy="496213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5D0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5742444" y="3441198"/>
            <a:ext cx="496213" cy="49621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0" y="3441198"/>
            <a:ext cx="496213" cy="496213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695788" y="3441198"/>
            <a:ext cx="496213" cy="496213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9DDF8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5742444" y="4488318"/>
            <a:ext cx="496213" cy="496213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0" y="4488318"/>
            <a:ext cx="496213" cy="496213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1695788" y="4488318"/>
            <a:ext cx="496213" cy="496213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5742444" y="5535438"/>
            <a:ext cx="496213" cy="496213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0" y="5535438"/>
            <a:ext cx="496213" cy="496213"/>
            <a:chOff x="0" y="0"/>
            <a:chExt cx="812800" cy="8128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grpSp>
        <p:nvGrpSpPr>
          <p:cNvPr id="55" name="Group 55"/>
          <p:cNvGrpSpPr/>
          <p:nvPr/>
        </p:nvGrpSpPr>
        <p:grpSpPr>
          <a:xfrm>
            <a:off x="11695788" y="5535438"/>
            <a:ext cx="496213" cy="496213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9F5FF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85667404-DC2C-8A3F-B68C-38E8AD7BE7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98"/>
          <a:stretch/>
        </p:blipFill>
        <p:spPr>
          <a:xfrm>
            <a:off x="1653847" y="2287542"/>
            <a:ext cx="2752565" cy="214728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03E6A5A-6632-79CE-E1F7-D9F0CD03A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263" y="2504036"/>
            <a:ext cx="5121918" cy="33694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4148F0-AF10-6DBC-15D7-877C3F069B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66" r="815"/>
          <a:stretch/>
        </p:blipFill>
        <p:spPr>
          <a:xfrm>
            <a:off x="1846063" y="4381277"/>
            <a:ext cx="2560349" cy="2220786"/>
          </a:xfrm>
          <a:prstGeom prst="rect">
            <a:avLst/>
          </a:prstGeom>
        </p:spPr>
      </p:pic>
      <p:sp>
        <p:nvSpPr>
          <p:cNvPr id="3" name="AutoShape 16">
            <a:extLst>
              <a:ext uri="{FF2B5EF4-FFF2-40B4-BE49-F238E27FC236}">
                <a16:creationId xmlns:a16="http://schemas.microsoft.com/office/drawing/2014/main" id="{925B2180-15A7-F655-2EF7-5BE9FA869493}"/>
              </a:ext>
            </a:extLst>
          </p:cNvPr>
          <p:cNvSpPr/>
          <p:nvPr/>
        </p:nvSpPr>
        <p:spPr>
          <a:xfrm>
            <a:off x="9658935" y="529762"/>
            <a:ext cx="3445577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16">
            <a:extLst>
              <a:ext uri="{FF2B5EF4-FFF2-40B4-BE49-F238E27FC236}">
                <a16:creationId xmlns:a16="http://schemas.microsoft.com/office/drawing/2014/main" id="{30E57FAF-CEF5-BAFB-8F76-0B59154A6DA1}"/>
              </a:ext>
            </a:extLst>
          </p:cNvPr>
          <p:cNvSpPr/>
          <p:nvPr/>
        </p:nvSpPr>
        <p:spPr>
          <a:xfrm>
            <a:off x="9172142" y="717674"/>
            <a:ext cx="3445577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16">
            <a:extLst>
              <a:ext uri="{FF2B5EF4-FFF2-40B4-BE49-F238E27FC236}">
                <a16:creationId xmlns:a16="http://schemas.microsoft.com/office/drawing/2014/main" id="{769A8C95-47D8-526E-64F3-E19F17A48DBA}"/>
              </a:ext>
            </a:extLst>
          </p:cNvPr>
          <p:cNvSpPr/>
          <p:nvPr/>
        </p:nvSpPr>
        <p:spPr>
          <a:xfrm>
            <a:off x="8862903" y="914462"/>
            <a:ext cx="3445577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2724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1331" y="902321"/>
            <a:ext cx="6738897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Zilla Slab Light"/>
              </a:rPr>
              <a:t>Expected Results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1331" y="2057400"/>
            <a:ext cx="6010042" cy="5374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Lato"/>
              </a:rPr>
              <a:t>To build a functional AI genetic model that analyses and thinks like a human and makes the correct decisions whenever possible.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536641" y="0"/>
            <a:ext cx="2655359" cy="6858000"/>
            <a:chOff x="0" y="0"/>
            <a:chExt cx="1049031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49031" cy="2709333"/>
            </a:xfrm>
            <a:custGeom>
              <a:avLst/>
              <a:gdLst/>
              <a:ahLst/>
              <a:cxnLst/>
              <a:rect l="l" t="t" r="r" b="b"/>
              <a:pathLst>
                <a:path w="1049031" h="2709333">
                  <a:moveTo>
                    <a:pt x="0" y="0"/>
                  </a:moveTo>
                  <a:lnTo>
                    <a:pt x="1049031" y="0"/>
                  </a:lnTo>
                  <a:lnTo>
                    <a:pt x="10490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13" name="AutoShape 13"/>
          <p:cNvSpPr/>
          <p:nvPr/>
        </p:nvSpPr>
        <p:spPr>
          <a:xfrm rot="5400000">
            <a:off x="8705071" y="2801129"/>
            <a:ext cx="5634008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40CDA5-C240-3601-E17E-E4B7C9C02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31" y="2801129"/>
            <a:ext cx="6604252" cy="3712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9">
            <a:extLst>
              <a:ext uri="{FF2B5EF4-FFF2-40B4-BE49-F238E27FC236}">
                <a16:creationId xmlns:a16="http://schemas.microsoft.com/office/drawing/2014/main" id="{1E19F9D8-649F-A4D1-03DB-9343DBFD9E72}"/>
              </a:ext>
            </a:extLst>
          </p:cNvPr>
          <p:cNvGrpSpPr/>
          <p:nvPr/>
        </p:nvGrpSpPr>
        <p:grpSpPr>
          <a:xfrm rot="16200000">
            <a:off x="2572047" y="-3217676"/>
            <a:ext cx="7047905" cy="13307630"/>
            <a:chOff x="0" y="0"/>
            <a:chExt cx="1049031" cy="2709333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2F53B382-7EF4-825A-CA53-627825B5DFED}"/>
                </a:ext>
              </a:extLst>
            </p:cNvPr>
            <p:cNvSpPr/>
            <p:nvPr/>
          </p:nvSpPr>
          <p:spPr>
            <a:xfrm>
              <a:off x="0" y="0"/>
              <a:ext cx="1049031" cy="2709333"/>
            </a:xfrm>
            <a:custGeom>
              <a:avLst/>
              <a:gdLst/>
              <a:ahLst/>
              <a:cxnLst/>
              <a:rect l="l" t="t" r="r" b="b"/>
              <a:pathLst>
                <a:path w="1049031" h="2709333">
                  <a:moveTo>
                    <a:pt x="0" y="0"/>
                  </a:moveTo>
                  <a:lnTo>
                    <a:pt x="1049031" y="0"/>
                  </a:lnTo>
                  <a:lnTo>
                    <a:pt x="10490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4" name="TextBox 11">
              <a:extLst>
                <a:ext uri="{FF2B5EF4-FFF2-40B4-BE49-F238E27FC236}">
                  <a16:creationId xmlns:a16="http://schemas.microsoft.com/office/drawing/2014/main" id="{03834530-3825-3AB7-C8A8-06216CAEE916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A7A1A69-DCED-E70D-3AB0-41390F5089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" r="534"/>
          <a:stretch/>
        </p:blipFill>
        <p:spPr>
          <a:xfrm>
            <a:off x="38100" y="74428"/>
            <a:ext cx="12051119" cy="678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11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9">
            <a:extLst>
              <a:ext uri="{FF2B5EF4-FFF2-40B4-BE49-F238E27FC236}">
                <a16:creationId xmlns:a16="http://schemas.microsoft.com/office/drawing/2014/main" id="{F74A7BBB-1451-A90C-282A-7D8B6CF973C6}"/>
              </a:ext>
            </a:extLst>
          </p:cNvPr>
          <p:cNvGrpSpPr/>
          <p:nvPr/>
        </p:nvGrpSpPr>
        <p:grpSpPr>
          <a:xfrm>
            <a:off x="9536641" y="0"/>
            <a:ext cx="2655359" cy="6858000"/>
            <a:chOff x="0" y="0"/>
            <a:chExt cx="1049031" cy="2709333"/>
          </a:xfrm>
        </p:grpSpPr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F76EBE19-6CC3-9584-CC56-F056462B8DAC}"/>
                </a:ext>
              </a:extLst>
            </p:cNvPr>
            <p:cNvSpPr/>
            <p:nvPr/>
          </p:nvSpPr>
          <p:spPr>
            <a:xfrm>
              <a:off x="0" y="0"/>
              <a:ext cx="1049031" cy="2709333"/>
            </a:xfrm>
            <a:custGeom>
              <a:avLst/>
              <a:gdLst/>
              <a:ahLst/>
              <a:cxnLst/>
              <a:rect l="l" t="t" r="r" b="b"/>
              <a:pathLst>
                <a:path w="1049031" h="2709333">
                  <a:moveTo>
                    <a:pt x="0" y="0"/>
                  </a:moveTo>
                  <a:lnTo>
                    <a:pt x="1049031" y="0"/>
                  </a:lnTo>
                  <a:lnTo>
                    <a:pt x="10490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5EDFF"/>
            </a:solidFill>
          </p:spPr>
        </p:sp>
        <p:sp>
          <p:nvSpPr>
            <p:cNvPr id="5" name="TextBox 11">
              <a:extLst>
                <a:ext uri="{FF2B5EF4-FFF2-40B4-BE49-F238E27FC236}">
                  <a16:creationId xmlns:a16="http://schemas.microsoft.com/office/drawing/2014/main" id="{7A46E7F2-8D36-7078-4DEC-7C4F9D9F0667}"/>
                </a:ext>
              </a:extLst>
            </p:cNvPr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2147"/>
                </a:lnSpc>
              </a:pPr>
              <a:endParaRPr sz="1200"/>
            </a:p>
          </p:txBody>
        </p:sp>
      </p:grpSp>
      <p:sp>
        <p:nvSpPr>
          <p:cNvPr id="6" name="AutoShape 13">
            <a:extLst>
              <a:ext uri="{FF2B5EF4-FFF2-40B4-BE49-F238E27FC236}">
                <a16:creationId xmlns:a16="http://schemas.microsoft.com/office/drawing/2014/main" id="{552E45A3-4027-CCE0-A1EE-E785298FDF13}"/>
              </a:ext>
            </a:extLst>
          </p:cNvPr>
          <p:cNvSpPr/>
          <p:nvPr/>
        </p:nvSpPr>
        <p:spPr>
          <a:xfrm rot="5400000">
            <a:off x="8705071" y="2801129"/>
            <a:ext cx="5634008" cy="0"/>
          </a:xfrm>
          <a:prstGeom prst="line">
            <a:avLst/>
          </a:prstGeom>
          <a:ln w="47625" cap="flat">
            <a:solidFill>
              <a:srgbClr val="DCC2FD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" name="2023-02-28 17-26-30_Trim">
            <a:hlinkClick r:id="" action="ppaction://media"/>
            <a:extLst>
              <a:ext uri="{FF2B5EF4-FFF2-40B4-BE49-F238E27FC236}">
                <a16:creationId xmlns:a16="http://schemas.microsoft.com/office/drawing/2014/main" id="{C209C5D4-4742-57E3-5D22-D98A43409D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3158" y="817401"/>
            <a:ext cx="9285685" cy="5223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3740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3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359</Words>
  <Application>Microsoft Office PowerPoint</Application>
  <PresentationFormat>Widescreen</PresentationFormat>
  <Paragraphs>38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Lato</vt:lpstr>
      <vt:lpstr>Lato Black</vt:lpstr>
      <vt:lpstr>Zilla Slab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INTEGRATED MSC AIML</dc:creator>
  <cp:lastModifiedBy>INTEGRATED MSC AIML</cp:lastModifiedBy>
  <cp:revision>71</cp:revision>
  <dcterms:created xsi:type="dcterms:W3CDTF">2022-11-15T16:35:34Z</dcterms:created>
  <dcterms:modified xsi:type="dcterms:W3CDTF">2023-03-10T05:49:02Z</dcterms:modified>
</cp:coreProperties>
</file>